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0" r:id="rId4"/>
  </p:sldMasterIdLst>
  <p:notesMasterIdLst>
    <p:notesMasterId r:id="rId11"/>
  </p:notesMasterIdLst>
  <p:sldIdLst>
    <p:sldId id="444" r:id="rId5"/>
    <p:sldId id="408" r:id="rId6"/>
    <p:sldId id="436" r:id="rId7"/>
    <p:sldId id="441" r:id="rId8"/>
    <p:sldId id="442" r:id="rId9"/>
    <p:sldId id="416" r:id="rId10"/>
  </p:sldIdLst>
  <p:sldSz cx="12192000" cy="6858000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F41EDE24-5527-B743-C3C4-00167EB64D15}" name="Gray, Jennifer  (DHHS-Contractor)" initials="GJ(C" userId="S::GrayJ@michigan.gov::de37f0c1-0da1-482b-a5ec-9e0607c765cc" providerId="AD"/>
  <p188:author id="{A0F16EA7-626D-B0F4-FEB6-CB401CA33709}" name="Carrick, Jacob (DHHS)" initials="CJ(" userId="S::CarrickJ@michigan.gov::8044db96-88f8-4f8b-a342-42007f468a78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nente, Susan (DHHS)" initials="MS(" lastIdx="1" clrIdx="0">
    <p:extLst>
      <p:ext uri="{19B8F6BF-5375-455C-9EA6-DF929625EA0E}">
        <p15:presenceInfo xmlns:p15="http://schemas.microsoft.com/office/powerpoint/2012/main" userId="S-1-5-21-1935655697-1844823847-842925246-11135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204" autoAdjust="0"/>
    <p:restoredTop sz="76982" autoAdjust="0"/>
  </p:normalViewPr>
  <p:slideViewPr>
    <p:cSldViewPr snapToGrid="0">
      <p:cViewPr varScale="1">
        <p:scale>
          <a:sx n="78" d="100"/>
          <a:sy n="78" d="100"/>
        </p:scale>
        <p:origin x="414" y="96"/>
      </p:cViewPr>
      <p:guideLst/>
    </p:cSldViewPr>
  </p:slideViewPr>
  <p:outlineViewPr>
    <p:cViewPr>
      <p:scale>
        <a:sx n="33" d="100"/>
        <a:sy n="33" d="100"/>
      </p:scale>
      <p:origin x="0" y="-1776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500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commentAuthors" Target="commentAuthors.xml"/><Relationship Id="rId17" Type="http://schemas.microsoft.com/office/2018/10/relationships/authors" Target="authors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7071"/>
          </a:xfrm>
          <a:prstGeom prst="rect">
            <a:avLst/>
          </a:prstGeom>
        </p:spPr>
        <p:txBody>
          <a:bodyPr vert="horz" lIns="93317" tIns="46659" rIns="93317" bIns="4665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132" y="0"/>
            <a:ext cx="3043343" cy="467071"/>
          </a:xfrm>
          <a:prstGeom prst="rect">
            <a:avLst/>
          </a:prstGeom>
        </p:spPr>
        <p:txBody>
          <a:bodyPr vert="horz" lIns="93317" tIns="46659" rIns="93317" bIns="46659" rtlCol="0"/>
          <a:lstStyle>
            <a:lvl1pPr algn="r">
              <a:defRPr sz="1200"/>
            </a:lvl1pPr>
          </a:lstStyle>
          <a:p>
            <a:fld id="{8CA9E007-4F1E-4272-9BFB-22CCFA854AD7}" type="datetimeFigureOut">
              <a:rPr lang="en-US" smtClean="0"/>
              <a:t>05/03/2022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9138" y="1163638"/>
            <a:ext cx="5584825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17" tIns="46659" rIns="93317" bIns="4665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310" y="4480004"/>
            <a:ext cx="5618480" cy="3665459"/>
          </a:xfrm>
          <a:prstGeom prst="rect">
            <a:avLst/>
          </a:prstGeom>
        </p:spPr>
        <p:txBody>
          <a:bodyPr vert="horz" lIns="93317" tIns="46659" rIns="93317" bIns="46659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30"/>
            <a:ext cx="3043343" cy="467070"/>
          </a:xfrm>
          <a:prstGeom prst="rect">
            <a:avLst/>
          </a:prstGeom>
        </p:spPr>
        <p:txBody>
          <a:bodyPr vert="horz" lIns="93317" tIns="46659" rIns="93317" bIns="4665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132" y="8842030"/>
            <a:ext cx="3043343" cy="467070"/>
          </a:xfrm>
          <a:prstGeom prst="rect">
            <a:avLst/>
          </a:prstGeom>
        </p:spPr>
        <p:txBody>
          <a:bodyPr vert="horz" lIns="93317" tIns="46659" rIns="93317" bIns="46659" rtlCol="0" anchor="b"/>
          <a:lstStyle>
            <a:lvl1pPr algn="r">
              <a:defRPr sz="1200"/>
            </a:lvl1pPr>
          </a:lstStyle>
          <a:p>
            <a:fld id="{AFCA79B8-BA7D-4A96-BC7B-70F3386B30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92211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0" dirty="0">
              <a:solidFill>
                <a:srgbClr val="00206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FCA79B8-BA7D-4A96-BC7B-70F3386B304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23741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FCA79B8-BA7D-4A96-BC7B-70F3386B3044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440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FCA79B8-BA7D-4A96-BC7B-70F3386B3044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215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FCA79B8-BA7D-4A96-BC7B-70F3386B3044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098504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FCA79B8-BA7D-4A96-BC7B-70F3386B3044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726315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FCA79B8-BA7D-4A96-BC7B-70F3386B3044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24386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8D71CE-1319-4B8A-9D6B-ECF49CB8675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B9FDCBF-D1DD-4170-BE55-D7750480260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1C4783-A8DE-4083-BBFF-1DF972D391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3BF71-38B7-8642-BFCE-EDAE9BD0CBAF}" type="datetimeFigureOut">
              <a:rPr lang="en-US" smtClean="0"/>
              <a:t>05/03/2022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E24D13-7712-4CEB-AE4F-987CEDF497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FF4BB3-238F-4103-9079-F95BA7F95A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5576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26EE73-3026-495A-AB72-F7B00B29E6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6956656-0320-4F1F-B8A2-EDAF500B407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DA87A1-54BD-452F-8C97-31129B1FA8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025CB-9D18-264E-A945-2D020344C9DA}" type="datetimeFigureOut">
              <a:rPr lang="en-US" smtClean="0"/>
              <a:t>05/03/2022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B4DBFF-B1E6-4B04-8263-74B2C2D9CB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220051-CEA4-4B8F-86E1-D22E31C780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96020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0A2C04E-419D-4800-885D-538C428E3B9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50DFC8A-E087-4D5B-BDDB-F31D2A3CD0C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EE2405-1EF7-4145-AA51-6E6D8BC029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EFB6C-7E96-8F41-8872-189CA1C59F84}" type="datetimeFigureOut">
              <a:rPr lang="en-US" smtClean="0"/>
              <a:t>05/03/2022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3A3B96-FE75-4A25-B472-53FA85CDFF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F06F69-5697-443D-AE9C-1B9B6023D1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22370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489262-6D8F-489B-BFD8-0061CB8B0E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629B2E-5E4D-49D2-A6AE-E1F1ED81AD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83F060-5087-44F3-9F37-A64AC4449E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981CDE-9BE7-C544-8ACB-7077DFC4270F}" type="datetimeFigureOut">
              <a:rPr lang="en-US" smtClean="0"/>
              <a:t>05/03/2022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F77382-CBDB-4CBE-880F-9FB0354A1B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EADF50-1EB7-4B87-8CE6-4C211EC236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79721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326FAD-3952-4222-9CCA-3C72F4FE1F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07F4FEB-E3EC-4C6B-86B1-DA54D3B769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37E75D6-4504-43DD-9C46-825A9841D7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BA285-9698-1B45-8319-D90A8C63F150}" type="datetimeFigureOut">
              <a:rPr lang="en-US" smtClean="0"/>
              <a:t>05/03/2022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3D3DD8-B7EF-492C-9A8E-C5A9229866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81F5A2-BB6A-49B0-9DCA-4078F56B2F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47794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E3821-D8A5-4966-8548-7E1A146BC5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8B6B8E-C9DD-4DBB-9293-97C60993640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C31A624-326C-4DD7-BB31-75ADFDA51B3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CE6D439-530E-4A9C-9EB5-F83B43DC26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6CD42-43FF-B740-998F-DCC3802C4CE3}" type="datetimeFigureOut">
              <a:rPr lang="en-US" smtClean="0"/>
              <a:t>05/03/2022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8487C82-2E5A-42C0-8F8E-1EDC9052A2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9305BFF-5A6B-45C0-A16E-90A7C3AE2B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36658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7F93F6-F3B3-443D-A8BD-517287CC53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F02B5E7-D390-4303-986C-397AAE203A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CDB3DA4-BD77-44DD-9045-BBABC4513AF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EB18854-E0F7-45B7-A451-22D8E734061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2CB4B00-DBB5-40B9-BD59-216528FF025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65F460F-B2D5-4681-8409-49441FAFDD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0FFBD-2EE4-8547-BBAE-A1AC91C8D77E}" type="datetimeFigureOut">
              <a:rPr lang="en-US" smtClean="0"/>
              <a:t>05/03/2022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12C5A2C-E9B3-42D7-B09F-3C7927096B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49BAEE7-CF23-41E9-B753-1A9F374766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0418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E8C074-B2F8-41B7-91FD-F33EDFA376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2E38A4D-4386-43B7-961B-F229B8CDAD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A2352-D7AC-F242-9256-A4477BCBF354}" type="datetimeFigureOut">
              <a:rPr lang="en-US" smtClean="0"/>
              <a:t>05/03/2022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A4BDD7D-9D9B-430B-9CF9-944D36B8A3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BF0B74F-E9C8-4CCC-A216-E7B6830FC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10363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B414630-A309-49D2-891B-EB6A91FC12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CFC6A-9AE6-404D-9FDD-168B477B9C90}" type="datetimeFigureOut">
              <a:rPr lang="en-US" smtClean="0"/>
              <a:t>05/03/2022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3EC5925-A1E0-45EB-AB7A-F68A69BFAC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F767988-CD1D-42EC-AA3F-F7C41F3B8A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42352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A2D714-E7A8-4FB6-A98B-F5F1DA1EEB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A5D051-1ED8-414C-9958-7598C880A3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E409CE2-FAF5-451F-A704-AB94CC909B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084260E-A6C5-45E9-A421-84AB4633A2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FCDFD-B4CF-A241-8D71-E814B10BEAF4}" type="datetimeFigureOut">
              <a:rPr lang="en-US" smtClean="0"/>
              <a:t>05/03/2022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25CADF1-4DE7-47D7-A2CA-9EEB5FFB60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CC54C84-BCD1-48A7-8D4C-3BFAFD9E27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10786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30A16D-9E85-4EDC-9DCB-4CD7E4CAFA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50CBD56-9BFE-4B57-9731-4D1134A1E27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8388D31-122F-449E-87F8-F6CE40F2CAC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CAC7F36-6421-4C67-97E5-D39B4DFACC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7B589-FD4B-7E46-869A-CBADC5FC564E}" type="datetimeFigureOut">
              <a:rPr lang="en-US" smtClean="0"/>
              <a:t>05/03/2022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0D6A3A5-EBBE-44AB-8156-E126656B60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8C32AA9-38CD-4431-A6AF-8351100923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45627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1DEC1FC-9C8C-4B6F-B155-7571B54671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F863084-82FC-4115-873D-2D58B3AEF9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A9FB41-FFAA-45D7-9CB7-D55BA5270B6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D8A92E-5FF9-8143-81B3-CCB531513398}" type="datetimeFigureOut">
              <a:rPr lang="en-US" smtClean="0"/>
              <a:t>05/03/2022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18B8B8-BE11-455C-8449-5313415035B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263B89-84CF-4C6B-9904-2573BED8F0B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72604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svg"/><Relationship Id="rId13" Type="http://schemas.openxmlformats.org/officeDocument/2006/relationships/image" Target="../media/image1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sv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svg"/><Relationship Id="rId11" Type="http://schemas.openxmlformats.org/officeDocument/2006/relationships/image" Target="../media/image10.png"/><Relationship Id="rId5" Type="http://schemas.openxmlformats.org/officeDocument/2006/relationships/image" Target="../media/image4.svg"/><Relationship Id="rId10" Type="http://schemas.openxmlformats.org/officeDocument/2006/relationships/image" Target="../media/image9.svg"/><Relationship Id="rId4" Type="http://schemas.openxmlformats.org/officeDocument/2006/relationships/image" Target="../media/image3.svg"/><Relationship Id="rId9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7ADAE0-BCE3-4D34-A4A6-FCA233778D7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002060"/>
                </a:solidFill>
              </a:rPr>
              <a:t>Understanding the health risk from exposure to low levels of 1,4-dioxane in drinking water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A17A353-8253-437E-B077-81A1426AD8C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Michigan Department of Health and Human Services (MDHHS)</a:t>
            </a:r>
          </a:p>
          <a:p>
            <a:r>
              <a:rPr lang="en-US" dirty="0"/>
              <a:t>February 17, 2022</a:t>
            </a:r>
          </a:p>
          <a:p>
            <a:endParaRPr lang="en-US" dirty="0"/>
          </a:p>
        </p:txBody>
      </p:sp>
      <p:pic>
        <p:nvPicPr>
          <p:cNvPr id="4" name="Picture 3" descr="Michigan Department of Health and Human Services Logo">
            <a:extLst>
              <a:ext uri="{FF2B5EF4-FFF2-40B4-BE49-F238E27FC236}">
                <a16:creationId xmlns:a16="http://schemas.microsoft.com/office/drawing/2014/main" id="{77145E7A-A8DE-4A76-A9C8-6273CAE266E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21162" y="6015411"/>
            <a:ext cx="1368125" cy="6860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53355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E3F4F5-ADCA-4F92-B2BA-707B4E7796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002060"/>
                </a:solidFill>
              </a:rPr>
              <a:t>What are screening levels?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1A7677-EBB1-45F2-AD21-CF85BEA841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Conservative values used to determine whether exposure poses a potential risk, and whether any follow up actions are needed</a:t>
            </a:r>
          </a:p>
          <a:p>
            <a:r>
              <a:rPr lang="en-US" dirty="0"/>
              <a:t>EGLE drinking water criteria are regulatory values used for enforcement purposes.</a:t>
            </a:r>
          </a:p>
          <a:p>
            <a:r>
              <a:rPr lang="en-US" dirty="0"/>
              <a:t>Exposure above a screening level/criteria does not necessarily mean that a person will experience health effects</a:t>
            </a:r>
          </a:p>
          <a:p>
            <a:pPr lvl="1"/>
            <a:r>
              <a:rPr lang="en-US" dirty="0"/>
              <a:t>Based on conservative exposure assumptions</a:t>
            </a:r>
          </a:p>
          <a:p>
            <a:pPr lvl="1"/>
            <a:r>
              <a:rPr lang="en-US" dirty="0"/>
              <a:t>Protective of the whole population, including sensitive individuals</a:t>
            </a:r>
          </a:p>
          <a:p>
            <a:endParaRPr lang="en-US" dirty="0"/>
          </a:p>
        </p:txBody>
      </p:sp>
      <p:pic>
        <p:nvPicPr>
          <p:cNvPr id="8" name="Picture 7" descr="Michigan Department of Health and Human Services Logo">
            <a:extLst>
              <a:ext uri="{FF2B5EF4-FFF2-40B4-BE49-F238E27FC236}">
                <a16:creationId xmlns:a16="http://schemas.microsoft.com/office/drawing/2014/main" id="{0EB571B2-24CC-499A-8B5E-4CF509B0A99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21162" y="6015411"/>
            <a:ext cx="1368125" cy="6860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63029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E3F4F5-ADCA-4F92-B2BA-707B4E7796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002060"/>
                </a:solidFill>
              </a:rPr>
              <a:t>1,4-Dioxane EGLE drinking water criteria</a:t>
            </a:r>
          </a:p>
        </p:txBody>
      </p:sp>
      <p:sp>
        <p:nvSpPr>
          <p:cNvPr id="33" name="Rectangle: Rounded Corners 32">
            <a:extLst>
              <a:ext uri="{FF2B5EF4-FFF2-40B4-BE49-F238E27FC236}">
                <a16:creationId xmlns:a16="http://schemas.microsoft.com/office/drawing/2014/main" id="{95087163-8492-4460-932E-701677E9D8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72197" y="1989031"/>
            <a:ext cx="2463039" cy="1436300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200" dirty="0">
                <a:solidFill>
                  <a:sysClr val="windowText" lastClr="000000"/>
                </a:solidFill>
              </a:rPr>
              <a:t>Review the scientific literature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1E565E1A-7211-4510-BC7D-5E84DB8CFF30}"/>
              </a:ext>
            </a:extLst>
          </p:cNvPr>
          <p:cNvSpPr/>
          <p:nvPr/>
        </p:nvSpPr>
        <p:spPr>
          <a:xfrm>
            <a:off x="-26504" y="1863671"/>
            <a:ext cx="914400" cy="50252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chemeClr val="accent6">
                    <a:lumMod val="75000"/>
                  </a:schemeClr>
                </a:solidFill>
              </a:rPr>
              <a:t>EPA</a:t>
            </a:r>
          </a:p>
        </p:txBody>
      </p:sp>
      <p:pic>
        <p:nvPicPr>
          <p:cNvPr id="9" name="Graphic 8" descr="stack of document icons">
            <a:extLst>
              <a:ext uri="{FF2B5EF4-FFF2-40B4-BE49-F238E27FC236}">
                <a16:creationId xmlns:a16="http://schemas.microsoft.com/office/drawing/2014/main" id="{69745A0B-6E34-4164-BB02-FA261EE6CE9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489316" y="3532712"/>
            <a:ext cx="914400" cy="914400"/>
          </a:xfrm>
          <a:prstGeom prst="rect">
            <a:avLst/>
          </a:prstGeom>
        </p:spPr>
      </p:pic>
      <p:pic>
        <p:nvPicPr>
          <p:cNvPr id="10" name="Graphic 9">
            <a:extLst>
              <a:ext uri="{FF2B5EF4-FFF2-40B4-BE49-F238E27FC236}">
                <a16:creationId xmlns:a16="http://schemas.microsoft.com/office/drawing/2014/main" id="{5AC6CB5C-2828-4224-B76B-691F6BC949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/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729044" y="3742783"/>
            <a:ext cx="914400" cy="914400"/>
          </a:xfrm>
          <a:prstGeom prst="rect">
            <a:avLst/>
          </a:prstGeom>
        </p:spPr>
      </p:pic>
      <p:pic>
        <p:nvPicPr>
          <p:cNvPr id="11" name="Graphic 10">
            <a:extLst>
              <a:ext uri="{FF2B5EF4-FFF2-40B4-BE49-F238E27FC236}">
                <a16:creationId xmlns:a16="http://schemas.microsoft.com/office/drawing/2014/main" id="{85D26C1C-7EDF-47AC-95A6-B60E1FFA66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234077" y="4144615"/>
            <a:ext cx="914400" cy="914400"/>
          </a:xfrm>
          <a:prstGeom prst="rect">
            <a:avLst/>
          </a:prstGeom>
        </p:spPr>
      </p:pic>
      <p:pic>
        <p:nvPicPr>
          <p:cNvPr id="12" name="Graphic 11">
            <a:extLst>
              <a:ext uri="{FF2B5EF4-FFF2-40B4-BE49-F238E27FC236}">
                <a16:creationId xmlns:a16="http://schemas.microsoft.com/office/drawing/2014/main" id="{674E3C71-73D8-449E-8E01-9390BEB7B6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990133" y="3957543"/>
            <a:ext cx="914400" cy="914400"/>
          </a:xfrm>
          <a:prstGeom prst="rect">
            <a:avLst/>
          </a:prstGeom>
        </p:spPr>
      </p:pic>
      <p:sp>
        <p:nvSpPr>
          <p:cNvPr id="15" name="Arrow: Right 14" descr="Arrow right">
            <a:extLst>
              <a:ext uri="{FF2B5EF4-FFF2-40B4-BE49-F238E27FC236}">
                <a16:creationId xmlns:a16="http://schemas.microsoft.com/office/drawing/2014/main" id="{36F18AF1-459E-4954-A871-CAA64D44D3FE}"/>
              </a:ext>
            </a:extLst>
          </p:cNvPr>
          <p:cNvSpPr/>
          <p:nvPr/>
        </p:nvSpPr>
        <p:spPr>
          <a:xfrm>
            <a:off x="2140588" y="4288945"/>
            <a:ext cx="1069848" cy="210312"/>
          </a:xfrm>
          <a:prstGeom prst="rightArrow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2" name="Graphic 21" descr="Document outline icon">
            <a:extLst>
              <a:ext uri="{FF2B5EF4-FFF2-40B4-BE49-F238E27FC236}">
                <a16:creationId xmlns:a16="http://schemas.microsoft.com/office/drawing/2014/main" id="{E2FEC234-874D-4322-AD00-0B6E4CDEE43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3221159" y="3805566"/>
            <a:ext cx="952247" cy="952247"/>
          </a:xfrm>
          <a:prstGeom prst="rect">
            <a:avLst/>
          </a:prstGeom>
        </p:spPr>
      </p:pic>
      <p:sp>
        <p:nvSpPr>
          <p:cNvPr id="38" name="Rectangle: Rounded Corners 37">
            <a:extLst>
              <a:ext uri="{FF2B5EF4-FFF2-40B4-BE49-F238E27FC236}">
                <a16:creationId xmlns:a16="http://schemas.microsoft.com/office/drawing/2014/main" id="{A4AFE59F-45DD-4352-B797-C24E790968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2200983" y="5337832"/>
            <a:ext cx="2992600" cy="1449048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200" b="0" dirty="0">
                <a:solidFill>
                  <a:schemeClr val="tx1"/>
                </a:solidFill>
              </a:rPr>
              <a:t>Study of liver cancer in mice exposed to 1,4-dioxane</a:t>
            </a: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597F44DA-5522-494D-AF2A-0F21EC5A06EB}"/>
              </a:ext>
            </a:extLst>
          </p:cNvPr>
          <p:cNvSpPr/>
          <p:nvPr/>
        </p:nvSpPr>
        <p:spPr>
          <a:xfrm>
            <a:off x="1986990" y="5215649"/>
            <a:ext cx="914400" cy="50252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chemeClr val="accent6">
                    <a:lumMod val="75000"/>
                  </a:schemeClr>
                </a:solidFill>
              </a:rPr>
              <a:t>EPA</a:t>
            </a:r>
          </a:p>
        </p:txBody>
      </p:sp>
      <p:sp>
        <p:nvSpPr>
          <p:cNvPr id="25" name="Arrow: Right 24" descr="Arrow right">
            <a:extLst>
              <a:ext uri="{FF2B5EF4-FFF2-40B4-BE49-F238E27FC236}">
                <a16:creationId xmlns:a16="http://schemas.microsoft.com/office/drawing/2014/main" id="{DE164797-8F14-41A5-92ED-84B8D545EC22}"/>
              </a:ext>
            </a:extLst>
          </p:cNvPr>
          <p:cNvSpPr/>
          <p:nvPr/>
        </p:nvSpPr>
        <p:spPr>
          <a:xfrm>
            <a:off x="4314232" y="4286446"/>
            <a:ext cx="1065378" cy="209308"/>
          </a:xfrm>
          <a:prstGeom prst="rightArrow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" name="Group 3" descr="Mouse icon">
            <a:extLst>
              <a:ext uri="{FF2B5EF4-FFF2-40B4-BE49-F238E27FC236}">
                <a16:creationId xmlns:a16="http://schemas.microsoft.com/office/drawing/2014/main" id="{A7A67631-6022-47CA-B453-30FC50B35BC1}"/>
              </a:ext>
            </a:extLst>
          </p:cNvPr>
          <p:cNvGrpSpPr/>
          <p:nvPr/>
        </p:nvGrpSpPr>
        <p:grpSpPr>
          <a:xfrm>
            <a:off x="5567382" y="3870272"/>
            <a:ext cx="914400" cy="914400"/>
            <a:chOff x="3529027" y="2007196"/>
            <a:chExt cx="914400" cy="914400"/>
          </a:xfrm>
        </p:grpSpPr>
        <p:pic>
          <p:nvPicPr>
            <p:cNvPr id="26" name="Graphic 25" descr="Rat outline">
              <a:extLst>
                <a:ext uri="{FF2B5EF4-FFF2-40B4-BE49-F238E27FC236}">
                  <a16:creationId xmlns:a16="http://schemas.microsoft.com/office/drawing/2014/main" id="{9E377263-CCC0-4AB1-B6F5-57B8967632DA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p:blipFill>
          <p:spPr>
            <a:xfrm>
              <a:off x="3529027" y="2007196"/>
              <a:ext cx="914400" cy="914400"/>
            </a:xfrm>
            <a:prstGeom prst="rect">
              <a:avLst/>
            </a:prstGeom>
          </p:spPr>
        </p:pic>
        <p:sp>
          <p:nvSpPr>
            <p:cNvPr id="27" name="Oval 26">
              <a:extLst>
                <a:ext uri="{FF2B5EF4-FFF2-40B4-BE49-F238E27FC236}">
                  <a16:creationId xmlns:a16="http://schemas.microsoft.com/office/drawing/2014/main" id="{F62E22DC-FAC5-4D95-B96A-C95E34890203}"/>
                </a:ext>
              </a:extLst>
            </p:cNvPr>
            <p:cNvSpPr/>
            <p:nvPr/>
          </p:nvSpPr>
          <p:spPr>
            <a:xfrm>
              <a:off x="3839788" y="2403349"/>
              <a:ext cx="182880" cy="182880"/>
            </a:xfrm>
            <a:prstGeom prst="ellipse">
              <a:avLst/>
            </a:prstGeom>
            <a:solidFill>
              <a:schemeClr val="accent4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7" name="Rectangle: Rounded Corners 36">
            <a:extLst>
              <a:ext uri="{FF2B5EF4-FFF2-40B4-BE49-F238E27FC236}">
                <a16:creationId xmlns:a16="http://schemas.microsoft.com/office/drawing/2014/main" id="{5543082F-A4B6-4925-9F17-50C555581E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4577291" y="1989031"/>
            <a:ext cx="2787952" cy="1425667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200" dirty="0">
                <a:solidFill>
                  <a:sysClr val="windowText" lastClr="000000"/>
                </a:solidFill>
              </a:rPr>
              <a:t>Measure of cancer risk in mice</a:t>
            </a: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56A2A942-9CD2-40FF-9782-5E87F4E06F0C}"/>
              </a:ext>
            </a:extLst>
          </p:cNvPr>
          <p:cNvSpPr/>
          <p:nvPr/>
        </p:nvSpPr>
        <p:spPr>
          <a:xfrm>
            <a:off x="4375134" y="1864940"/>
            <a:ext cx="914400" cy="50252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chemeClr val="accent6">
                    <a:lumMod val="75000"/>
                  </a:schemeClr>
                </a:solidFill>
              </a:rPr>
              <a:t>EPA</a:t>
            </a:r>
          </a:p>
        </p:txBody>
      </p:sp>
      <p:sp>
        <p:nvSpPr>
          <p:cNvPr id="16" name="Arrow: Right 15" descr="Arrow right">
            <a:extLst>
              <a:ext uri="{FF2B5EF4-FFF2-40B4-BE49-F238E27FC236}">
                <a16:creationId xmlns:a16="http://schemas.microsoft.com/office/drawing/2014/main" id="{916456B7-3FE7-4B95-822B-6A5309FA65DD}"/>
              </a:ext>
            </a:extLst>
          </p:cNvPr>
          <p:cNvSpPr/>
          <p:nvPr/>
        </p:nvSpPr>
        <p:spPr>
          <a:xfrm>
            <a:off x="6658538" y="4286446"/>
            <a:ext cx="1065378" cy="209308"/>
          </a:xfrm>
          <a:prstGeom prst="rightArrow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" name="Group 4" descr="Woman icon">
            <a:extLst>
              <a:ext uri="{FF2B5EF4-FFF2-40B4-BE49-F238E27FC236}">
                <a16:creationId xmlns:a16="http://schemas.microsoft.com/office/drawing/2014/main" id="{3EC118CD-7EDD-439B-A56D-0FBD5ED84BFF}"/>
              </a:ext>
            </a:extLst>
          </p:cNvPr>
          <p:cNvGrpSpPr/>
          <p:nvPr/>
        </p:nvGrpSpPr>
        <p:grpSpPr>
          <a:xfrm>
            <a:off x="7816659" y="3790668"/>
            <a:ext cx="1065378" cy="1065378"/>
            <a:chOff x="5905664" y="1806715"/>
            <a:chExt cx="1065378" cy="1065378"/>
          </a:xfrm>
        </p:grpSpPr>
        <p:pic>
          <p:nvPicPr>
            <p:cNvPr id="19" name="Graphic 18" descr="Female Profile outline">
              <a:extLst>
                <a:ext uri="{FF2B5EF4-FFF2-40B4-BE49-F238E27FC236}">
                  <a16:creationId xmlns:a16="http://schemas.microsoft.com/office/drawing/2014/main" id="{4156FD74-E51A-4BDF-9C3B-3607595B6783}"/>
                </a:ext>
              </a:extLst>
            </p:cNvPr>
            <p:cNvPicPr>
              <a:picLocks noChangeAspect="1"/>
            </p:cNvPicPr>
            <p:nvPr/>
          </p:nvPicPr>
          <p:blipFill>
            <a:blip r:embed="rId9">
              <a:extLst>
                <a:ext uri="{96DAC541-7B7A-43D3-8B79-37D633B846F1}">
                  <asvg:svgBlip xmlns:asvg="http://schemas.microsoft.com/office/drawing/2016/SVG/main" r:embed="rId10"/>
                </a:ext>
              </a:extLst>
            </a:blip>
            <a:stretch>
              <a:fillRect/>
            </a:stretch>
          </p:blipFill>
          <p:spPr>
            <a:xfrm>
              <a:off x="5905664" y="1806715"/>
              <a:ext cx="1065378" cy="1065378"/>
            </a:xfrm>
            <a:prstGeom prst="rect">
              <a:avLst/>
            </a:prstGeom>
          </p:spPr>
        </p:pic>
        <p:sp>
          <p:nvSpPr>
            <p:cNvPr id="23" name="Oval 22">
              <a:extLst>
                <a:ext uri="{FF2B5EF4-FFF2-40B4-BE49-F238E27FC236}">
                  <a16:creationId xmlns:a16="http://schemas.microsoft.com/office/drawing/2014/main" id="{A4A36FF8-3FCE-4079-8D55-8E95AA1CB38B}"/>
                </a:ext>
              </a:extLst>
            </p:cNvPr>
            <p:cNvSpPr/>
            <p:nvPr/>
          </p:nvSpPr>
          <p:spPr>
            <a:xfrm>
              <a:off x="6342008" y="2506039"/>
              <a:ext cx="182880" cy="182880"/>
            </a:xfrm>
            <a:prstGeom prst="ellipse">
              <a:avLst/>
            </a:prstGeom>
            <a:solidFill>
              <a:schemeClr val="accent4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6" name="Rectangle: Rounded Corners 35">
            <a:extLst>
              <a:ext uri="{FF2B5EF4-FFF2-40B4-BE49-F238E27FC236}">
                <a16:creationId xmlns:a16="http://schemas.microsoft.com/office/drawing/2014/main" id="{78CDA40B-1F17-4FBF-8D8D-49756F0F3D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6316416" y="5337549"/>
            <a:ext cx="4051610" cy="1192522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sz="2200" b="0" dirty="0">
                <a:solidFill>
                  <a:schemeClr val="tx1"/>
                </a:solidFill>
              </a:rPr>
              <a:t>Human cancer slope factor</a:t>
            </a: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5C798672-E38C-4C47-B5C0-F80797F45DD5}"/>
              </a:ext>
            </a:extLst>
          </p:cNvPr>
          <p:cNvSpPr/>
          <p:nvPr/>
        </p:nvSpPr>
        <p:spPr>
          <a:xfrm>
            <a:off x="6103719" y="5193407"/>
            <a:ext cx="914400" cy="50252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chemeClr val="accent6">
                    <a:lumMod val="75000"/>
                  </a:schemeClr>
                </a:solidFill>
              </a:rPr>
              <a:t>EPA</a:t>
            </a:r>
          </a:p>
        </p:txBody>
      </p:sp>
      <p:sp>
        <p:nvSpPr>
          <p:cNvPr id="18" name="Arrow: Right 17" descr="Arrow right">
            <a:extLst>
              <a:ext uri="{FF2B5EF4-FFF2-40B4-BE49-F238E27FC236}">
                <a16:creationId xmlns:a16="http://schemas.microsoft.com/office/drawing/2014/main" id="{B56F9D62-6AE5-4A08-A60A-BA9A3D645864}"/>
              </a:ext>
            </a:extLst>
          </p:cNvPr>
          <p:cNvSpPr/>
          <p:nvPr/>
        </p:nvSpPr>
        <p:spPr>
          <a:xfrm>
            <a:off x="8957648" y="4286446"/>
            <a:ext cx="1065378" cy="209308"/>
          </a:xfrm>
          <a:prstGeom prst="rightArrow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 descr="Water Drop Icon">
            <a:extLst>
              <a:ext uri="{FF2B5EF4-FFF2-40B4-BE49-F238E27FC236}">
                <a16:creationId xmlns:a16="http://schemas.microsoft.com/office/drawing/2014/main" id="{94318FCA-185D-491C-912B-6D3EB4C8B4F1}"/>
              </a:ext>
            </a:extLst>
          </p:cNvPr>
          <p:cNvGrpSpPr/>
          <p:nvPr/>
        </p:nvGrpSpPr>
        <p:grpSpPr>
          <a:xfrm>
            <a:off x="10006129" y="3810789"/>
            <a:ext cx="1065378" cy="1065378"/>
            <a:chOff x="9366848" y="1802666"/>
            <a:chExt cx="1065378" cy="1065378"/>
          </a:xfrm>
        </p:grpSpPr>
        <p:pic>
          <p:nvPicPr>
            <p:cNvPr id="21" name="Graphic 20" descr="Water outline">
              <a:extLst>
                <a:ext uri="{FF2B5EF4-FFF2-40B4-BE49-F238E27FC236}">
                  <a16:creationId xmlns:a16="http://schemas.microsoft.com/office/drawing/2014/main" id="{29310D21-8DCE-449B-AD22-ED58E1936839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>
              <a:extLst>
                <a:ext uri="{96DAC541-7B7A-43D3-8B79-37D633B846F1}">
                  <asvg:svgBlip xmlns:asvg="http://schemas.microsoft.com/office/drawing/2016/SVG/main" r:embed="rId12"/>
                </a:ext>
              </a:extLst>
            </a:blip>
            <a:stretch>
              <a:fillRect/>
            </a:stretch>
          </p:blipFill>
          <p:spPr>
            <a:xfrm>
              <a:off x="9366848" y="1802666"/>
              <a:ext cx="1065378" cy="1065378"/>
            </a:xfrm>
            <a:prstGeom prst="rect">
              <a:avLst/>
            </a:prstGeom>
          </p:spPr>
        </p:pic>
        <p:sp>
          <p:nvSpPr>
            <p:cNvPr id="24" name="Oval 23">
              <a:extLst>
                <a:ext uri="{FF2B5EF4-FFF2-40B4-BE49-F238E27FC236}">
                  <a16:creationId xmlns:a16="http://schemas.microsoft.com/office/drawing/2014/main" id="{26D04FA7-9D76-4F44-BBDC-8EA43ACB41D0}"/>
                </a:ext>
              </a:extLst>
            </p:cNvPr>
            <p:cNvSpPr/>
            <p:nvPr/>
          </p:nvSpPr>
          <p:spPr>
            <a:xfrm>
              <a:off x="9808097" y="2335227"/>
              <a:ext cx="182880" cy="182880"/>
            </a:xfrm>
            <a:prstGeom prst="ellipse">
              <a:avLst/>
            </a:prstGeom>
            <a:solidFill>
              <a:schemeClr val="accent4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5" name="Rectangle: Rounded Corners 34">
            <a:extLst>
              <a:ext uri="{FF2B5EF4-FFF2-40B4-BE49-F238E27FC236}">
                <a16:creationId xmlns:a16="http://schemas.microsoft.com/office/drawing/2014/main" id="{BC1D3C41-8DCF-4F78-B0E9-8355B9C4DE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8194870" y="1536553"/>
            <a:ext cx="3903784" cy="1889471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ysClr val="windowText" lastClr="000000"/>
                </a:solidFill>
              </a:rPr>
              <a:t>Age-specific drinking water exposure for 32 years out of a </a:t>
            </a:r>
            <a:r>
              <a:rPr lang="en-US" sz="2200" b="0" dirty="0">
                <a:solidFill>
                  <a:schemeClr val="tx1"/>
                </a:solidFill>
              </a:rPr>
              <a:t>78-year lifetime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chemeClr val="tx1"/>
                </a:solidFill>
              </a:rPr>
              <a:t>1 in 100,000 cancer risk</a:t>
            </a:r>
            <a:endParaRPr lang="en-US" sz="2200" dirty="0">
              <a:solidFill>
                <a:sysClr val="windowText" lastClr="000000"/>
              </a:solidFill>
            </a:endParaRP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36F02297-F72D-44BA-8EF5-633B17430094}"/>
              </a:ext>
            </a:extLst>
          </p:cNvPr>
          <p:cNvSpPr/>
          <p:nvPr/>
        </p:nvSpPr>
        <p:spPr>
          <a:xfrm>
            <a:off x="8072833" y="1413386"/>
            <a:ext cx="914400" cy="50252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chemeClr val="accent6">
                    <a:lumMod val="75000"/>
                  </a:schemeClr>
                </a:solidFill>
              </a:rPr>
              <a:t>EGLE</a:t>
            </a:r>
          </a:p>
        </p:txBody>
      </p:sp>
      <p:sp>
        <p:nvSpPr>
          <p:cNvPr id="34" name="Rectangle: Rounded Corners 33">
            <a:extLst>
              <a:ext uri="{FF2B5EF4-FFF2-40B4-BE49-F238E27FC236}">
                <a16:creationId xmlns:a16="http://schemas.microsoft.com/office/drawing/2014/main" id="{4A92EC74-09E9-4174-AB71-339CD2D259AC}"/>
              </a:ext>
            </a:extLst>
          </p:cNvPr>
          <p:cNvSpPr/>
          <p:nvPr/>
        </p:nvSpPr>
        <p:spPr>
          <a:xfrm>
            <a:off x="10885066" y="4169757"/>
            <a:ext cx="937467" cy="442685"/>
          </a:xfrm>
          <a:prstGeom prst="roundRect">
            <a:avLst/>
          </a:prstGeom>
          <a:solidFill>
            <a:schemeClr val="bg1"/>
          </a:solidFill>
          <a:ln>
            <a:solidFill>
              <a:srgbClr val="FFC000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sz="2200" b="1" dirty="0">
                <a:solidFill>
                  <a:schemeClr val="tx1"/>
                </a:solidFill>
              </a:rPr>
              <a:t>7.2 ppb</a:t>
            </a:r>
          </a:p>
        </p:txBody>
      </p: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E82136BE-F302-4905-8943-D83725047E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  <a:stCxn id="38" idx="0"/>
          </p:cNvCxnSpPr>
          <p:nvPr/>
        </p:nvCxnSpPr>
        <p:spPr>
          <a:xfrm flipV="1">
            <a:off x="3697283" y="4657183"/>
            <a:ext cx="0" cy="680649"/>
          </a:xfrm>
          <a:prstGeom prst="line">
            <a:avLst/>
          </a:prstGeom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205DDB83-6411-49E7-8533-60892EA2F1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  <a:endCxn id="33" idx="2"/>
          </p:cNvCxnSpPr>
          <p:nvPr/>
        </p:nvCxnSpPr>
        <p:spPr>
          <a:xfrm flipV="1">
            <a:off x="1403717" y="3425331"/>
            <a:ext cx="0" cy="548640"/>
          </a:xfrm>
          <a:prstGeom prst="line">
            <a:avLst/>
          </a:prstGeom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1BB08FAE-BF12-4B34-A8F5-F856D93BF1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  <a:stCxn id="36" idx="0"/>
          </p:cNvCxnSpPr>
          <p:nvPr/>
        </p:nvCxnSpPr>
        <p:spPr>
          <a:xfrm flipV="1">
            <a:off x="8342221" y="4664949"/>
            <a:ext cx="0" cy="672600"/>
          </a:xfrm>
          <a:prstGeom prst="line">
            <a:avLst/>
          </a:prstGeom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5" name="Straight Connector 54">
            <a:extLst>
              <a:ext uri="{FF2B5EF4-FFF2-40B4-BE49-F238E27FC236}">
                <a16:creationId xmlns:a16="http://schemas.microsoft.com/office/drawing/2014/main" id="{6A1B9CC3-4F40-499C-8E6F-965F76CA4C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  <a:endCxn id="37" idx="2"/>
          </p:cNvCxnSpPr>
          <p:nvPr/>
        </p:nvCxnSpPr>
        <p:spPr>
          <a:xfrm flipV="1">
            <a:off x="5971267" y="3414698"/>
            <a:ext cx="0" cy="830790"/>
          </a:xfrm>
          <a:prstGeom prst="line">
            <a:avLst/>
          </a:prstGeom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1" name="Straight Connector 60">
            <a:extLst>
              <a:ext uri="{FF2B5EF4-FFF2-40B4-BE49-F238E27FC236}">
                <a16:creationId xmlns:a16="http://schemas.microsoft.com/office/drawing/2014/main" id="{8AC4332E-12F4-4452-856A-D74D5413CE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V="1">
            <a:off x="10538818" y="3420772"/>
            <a:ext cx="0" cy="509658"/>
          </a:xfrm>
          <a:prstGeom prst="line">
            <a:avLst/>
          </a:prstGeom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8" name="Picture 7" descr="Michigan Department of Health and Human Services Logo">
            <a:extLst>
              <a:ext uri="{FF2B5EF4-FFF2-40B4-BE49-F238E27FC236}">
                <a16:creationId xmlns:a16="http://schemas.microsoft.com/office/drawing/2014/main" id="{0EB571B2-24CC-499A-8B5E-4CF509B0A995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21162" y="6015411"/>
            <a:ext cx="1368125" cy="6860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88635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Title 1">
            <a:extLst>
              <a:ext uri="{FF2B5EF4-FFF2-40B4-BE49-F238E27FC236}">
                <a16:creationId xmlns:a16="http://schemas.microsoft.com/office/drawing/2014/main" id="{7ADA9A83-6AEB-437A-93BA-0F97ECA883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b="1" dirty="0">
                <a:solidFill>
                  <a:srgbClr val="002060"/>
                </a:solidFill>
              </a:rPr>
              <a:t>Cancer risk</a:t>
            </a:r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A063DFFD-6F1F-416C-BB41-6802D468B770}"/>
              </a:ext>
            </a:extLst>
          </p:cNvPr>
          <p:cNvSpPr/>
          <p:nvPr/>
        </p:nvSpPr>
        <p:spPr>
          <a:xfrm>
            <a:off x="448153" y="4810002"/>
            <a:ext cx="2284581" cy="124971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sz="2000" dirty="0">
                <a:solidFill>
                  <a:schemeClr val="tx1"/>
                </a:solidFill>
              </a:rPr>
              <a:t>EPA recommended maximum cancer risk range</a:t>
            </a:r>
          </a:p>
        </p:txBody>
      </p:sp>
      <p:sp>
        <p:nvSpPr>
          <p:cNvPr id="35" name="Left Brace 34" descr="Left bracket ">
            <a:extLst>
              <a:ext uri="{FF2B5EF4-FFF2-40B4-BE49-F238E27FC236}">
                <a16:creationId xmlns:a16="http://schemas.microsoft.com/office/drawing/2014/main" id="{F6C07C17-1676-42A6-88C1-905D129212B1}"/>
              </a:ext>
            </a:extLst>
          </p:cNvPr>
          <p:cNvSpPr/>
          <p:nvPr/>
        </p:nvSpPr>
        <p:spPr>
          <a:xfrm>
            <a:off x="2565978" y="4952232"/>
            <a:ext cx="418183" cy="992221"/>
          </a:xfrm>
          <a:prstGeom prst="leftBrace">
            <a:avLst>
              <a:gd name="adj1" fmla="val 22717"/>
              <a:gd name="adj2" fmla="val 50000"/>
            </a:avLst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6AB2ABE2-B136-4A27-BA24-557A17311290}"/>
              </a:ext>
            </a:extLst>
          </p:cNvPr>
          <p:cNvSpPr/>
          <p:nvPr/>
        </p:nvSpPr>
        <p:spPr>
          <a:xfrm>
            <a:off x="2989899" y="5132203"/>
            <a:ext cx="1803396" cy="57080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sz="2000" dirty="0">
                <a:solidFill>
                  <a:schemeClr val="tx1"/>
                </a:solidFill>
              </a:rPr>
              <a:t>1 in 100,000</a:t>
            </a:r>
          </a:p>
        </p:txBody>
      </p:sp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15216022-7D65-4161-B8CF-B146D73ECD74}"/>
              </a:ext>
            </a:extLst>
          </p:cNvPr>
          <p:cNvSpPr/>
          <p:nvPr/>
        </p:nvSpPr>
        <p:spPr>
          <a:xfrm>
            <a:off x="2991091" y="5483349"/>
            <a:ext cx="1803396" cy="57080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sz="2000" dirty="0">
                <a:solidFill>
                  <a:schemeClr val="tx1"/>
                </a:solidFill>
              </a:rPr>
              <a:t>1 in 1,000,000</a:t>
            </a:r>
          </a:p>
        </p:txBody>
      </p:sp>
      <p:sp>
        <p:nvSpPr>
          <p:cNvPr id="19" name="Rectangle: Rounded Corners 18">
            <a:extLst>
              <a:ext uri="{FF2B5EF4-FFF2-40B4-BE49-F238E27FC236}">
                <a16:creationId xmlns:a16="http://schemas.microsoft.com/office/drawing/2014/main" id="{E93DA677-AEE4-47F2-8803-D8995479F987}"/>
              </a:ext>
            </a:extLst>
          </p:cNvPr>
          <p:cNvSpPr/>
          <p:nvPr/>
        </p:nvSpPr>
        <p:spPr>
          <a:xfrm>
            <a:off x="2989899" y="4779656"/>
            <a:ext cx="1803396" cy="57080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sz="2000" dirty="0">
                <a:solidFill>
                  <a:schemeClr val="tx1"/>
                </a:solidFill>
              </a:rPr>
              <a:t>1 in 10,000</a:t>
            </a:r>
          </a:p>
        </p:txBody>
      </p:sp>
      <p:sp>
        <p:nvSpPr>
          <p:cNvPr id="22" name="Down Arrow 3">
            <a:extLst>
              <a:ext uri="{FF2B5EF4-FFF2-40B4-BE49-F238E27FC236}">
                <a16:creationId xmlns:a16="http://schemas.microsoft.com/office/drawing/2014/main" id="{7BF2D2B1-27E2-4534-85AB-581BA8063331}"/>
              </a:ext>
            </a:extLst>
          </p:cNvPr>
          <p:cNvSpPr/>
          <p:nvPr/>
        </p:nvSpPr>
        <p:spPr>
          <a:xfrm flipV="1">
            <a:off x="5080548" y="796963"/>
            <a:ext cx="1127733" cy="5643599"/>
          </a:xfrm>
          <a:prstGeom prst="downArrow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91000">
                <a:schemeClr val="accent5">
                  <a:lumMod val="60000"/>
                  <a:lumOff val="40000"/>
                </a:schemeClr>
              </a:gs>
            </a:gsLst>
            <a:lin ang="5400000" scaled="1"/>
          </a:gra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>
            <a:scene3d>
              <a:camera prst="orthographicFront">
                <a:rot lat="0" lon="21299999" rev="21594000"/>
              </a:camera>
              <a:lightRig rig="threePt" dir="t"/>
            </a:scene3d>
          </a:bodyPr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1,4-Dioxane Drinking Water Concentration</a:t>
            </a:r>
          </a:p>
        </p:txBody>
      </p:sp>
      <p:sp>
        <p:nvSpPr>
          <p:cNvPr id="23" name="Down Arrow 3">
            <a:extLst>
              <a:ext uri="{FF2B5EF4-FFF2-40B4-BE49-F238E27FC236}">
                <a16:creationId xmlns:a16="http://schemas.microsoft.com/office/drawing/2014/main" id="{55057950-B25F-4882-8556-A01D442A47D5}"/>
              </a:ext>
            </a:extLst>
          </p:cNvPr>
          <p:cNvSpPr/>
          <p:nvPr/>
        </p:nvSpPr>
        <p:spPr>
          <a:xfrm flipV="1">
            <a:off x="4566218" y="796963"/>
            <a:ext cx="1127733" cy="5643599"/>
          </a:xfrm>
          <a:prstGeom prst="downArrow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91000">
                <a:schemeClr val="accent4">
                  <a:lumMod val="20000"/>
                  <a:lumOff val="80000"/>
                </a:schemeClr>
              </a:gs>
            </a:gsLst>
            <a:lin ang="5400000" scaled="1"/>
          </a:gra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>
            <a:scene3d>
              <a:camera prst="orthographicFront">
                <a:rot lat="0" lon="21299999" rev="21594000"/>
              </a:camera>
              <a:lightRig rig="threePt" dir="t"/>
            </a:scene3d>
          </a:bodyPr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Cancer Risk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9F5DAFA0-B8E3-48D1-BB70-F461217772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H="1" flipV="1">
            <a:off x="4793295" y="5074029"/>
            <a:ext cx="182880" cy="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5253B51A-D66D-4671-AC0F-08B3B7347B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H="1" flipV="1">
            <a:off x="4793295" y="5434858"/>
            <a:ext cx="182880" cy="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7796C1FE-05FD-487B-9DB9-B8BA960C70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H="1" flipV="1">
            <a:off x="4807514" y="5779202"/>
            <a:ext cx="182880" cy="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AEFCEE86-2AB1-4EFF-A7E5-8D4EE84530D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5909637" y="5434858"/>
            <a:ext cx="382090" cy="0"/>
          </a:xfrm>
          <a:prstGeom prst="line">
            <a:avLst/>
          </a:prstGeom>
          <a:ln w="28575">
            <a:headEnd type="none" w="med" len="med"/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8" name="Rectangle: Rounded Corners 47">
            <a:extLst>
              <a:ext uri="{FF2B5EF4-FFF2-40B4-BE49-F238E27FC236}">
                <a16:creationId xmlns:a16="http://schemas.microsoft.com/office/drawing/2014/main" id="{3B2A4C63-AFA6-4416-9C10-95C3D0C15755}"/>
              </a:ext>
            </a:extLst>
          </p:cNvPr>
          <p:cNvSpPr/>
          <p:nvPr/>
        </p:nvSpPr>
        <p:spPr>
          <a:xfrm>
            <a:off x="6306342" y="4120958"/>
            <a:ext cx="1603966" cy="65701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b" anchorCtr="0"/>
          <a:lstStyle/>
          <a:p>
            <a:pPr algn="ctr"/>
            <a:r>
              <a:rPr lang="en-US" sz="2000" b="1" dirty="0">
                <a:solidFill>
                  <a:sysClr val="windowText" lastClr="000000"/>
                </a:solidFill>
              </a:rPr>
              <a:t>EGLE Drinking Water Criteria</a:t>
            </a:r>
          </a:p>
        </p:txBody>
      </p:sp>
      <p:sp>
        <p:nvSpPr>
          <p:cNvPr id="34" name="Rectangle: Rounded Corners 33">
            <a:extLst>
              <a:ext uri="{FF2B5EF4-FFF2-40B4-BE49-F238E27FC236}">
                <a16:creationId xmlns:a16="http://schemas.microsoft.com/office/drawing/2014/main" id="{4A96A656-99CA-4E95-AF08-297FE065E55D}"/>
              </a:ext>
            </a:extLst>
          </p:cNvPr>
          <p:cNvSpPr/>
          <p:nvPr/>
        </p:nvSpPr>
        <p:spPr>
          <a:xfrm>
            <a:off x="6627828" y="5127343"/>
            <a:ext cx="1021434" cy="57080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sz="2000" dirty="0">
                <a:solidFill>
                  <a:schemeClr val="tx1"/>
                </a:solidFill>
              </a:rPr>
              <a:t>7.2 ppb</a:t>
            </a:r>
          </a:p>
        </p:txBody>
      </p:sp>
      <p:sp>
        <p:nvSpPr>
          <p:cNvPr id="50" name="Rectangle: Rounded Corners 49">
            <a:extLst>
              <a:ext uri="{FF2B5EF4-FFF2-40B4-BE49-F238E27FC236}">
                <a16:creationId xmlns:a16="http://schemas.microsoft.com/office/drawing/2014/main" id="{BAD27067-4CBC-4470-A4E7-88B81035469A}"/>
              </a:ext>
            </a:extLst>
          </p:cNvPr>
          <p:cNvSpPr/>
          <p:nvPr/>
        </p:nvSpPr>
        <p:spPr>
          <a:xfrm>
            <a:off x="7900805" y="3889657"/>
            <a:ext cx="1603965" cy="920345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b" anchorCtr="0"/>
          <a:lstStyle/>
          <a:p>
            <a:pPr algn="ctr"/>
            <a:r>
              <a:rPr lang="en-US" sz="2000" b="1" dirty="0">
                <a:solidFill>
                  <a:sysClr val="windowText" lastClr="000000"/>
                </a:solidFill>
              </a:rPr>
              <a:t>EPA Regional Screening Level (RSL)</a:t>
            </a:r>
          </a:p>
        </p:txBody>
      </p:sp>
      <p:sp>
        <p:nvSpPr>
          <p:cNvPr id="47" name="Rectangle: Rounded Corners 46">
            <a:extLst>
              <a:ext uri="{FF2B5EF4-FFF2-40B4-BE49-F238E27FC236}">
                <a16:creationId xmlns:a16="http://schemas.microsoft.com/office/drawing/2014/main" id="{68ABC9A4-176A-48C9-A48A-C96A0F1CCC20}"/>
              </a:ext>
            </a:extLst>
          </p:cNvPr>
          <p:cNvSpPr/>
          <p:nvPr/>
        </p:nvSpPr>
        <p:spPr>
          <a:xfrm>
            <a:off x="8246409" y="4783188"/>
            <a:ext cx="1021434" cy="57080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sz="2000" dirty="0">
                <a:solidFill>
                  <a:schemeClr val="tx1"/>
                </a:solidFill>
              </a:rPr>
              <a:t>46 ppb</a:t>
            </a:r>
          </a:p>
        </p:txBody>
      </p:sp>
      <p:sp>
        <p:nvSpPr>
          <p:cNvPr id="43" name="Rectangle: Rounded Corners 42">
            <a:extLst>
              <a:ext uri="{FF2B5EF4-FFF2-40B4-BE49-F238E27FC236}">
                <a16:creationId xmlns:a16="http://schemas.microsoft.com/office/drawing/2014/main" id="{3DD7C316-9693-4FCD-A21B-F5EB43A6DA50}"/>
              </a:ext>
            </a:extLst>
          </p:cNvPr>
          <p:cNvSpPr/>
          <p:nvPr/>
        </p:nvSpPr>
        <p:spPr>
          <a:xfrm>
            <a:off x="8246409" y="5127342"/>
            <a:ext cx="1021434" cy="57080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sz="2000" dirty="0">
                <a:solidFill>
                  <a:schemeClr val="tx1"/>
                </a:solidFill>
              </a:rPr>
              <a:t>4.6 ppb</a:t>
            </a:r>
          </a:p>
        </p:txBody>
      </p:sp>
      <p:sp>
        <p:nvSpPr>
          <p:cNvPr id="39" name="Rectangle: Rounded Corners 38">
            <a:extLst>
              <a:ext uri="{FF2B5EF4-FFF2-40B4-BE49-F238E27FC236}">
                <a16:creationId xmlns:a16="http://schemas.microsoft.com/office/drawing/2014/main" id="{0B16C420-5EBB-4ADC-8F0C-D6A73FFCADF2}"/>
              </a:ext>
            </a:extLst>
          </p:cNvPr>
          <p:cNvSpPr/>
          <p:nvPr/>
        </p:nvSpPr>
        <p:spPr>
          <a:xfrm>
            <a:off x="8250793" y="5483348"/>
            <a:ext cx="1021434" cy="57080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sz="2000" dirty="0">
                <a:solidFill>
                  <a:schemeClr val="tx1"/>
                </a:solidFill>
              </a:rPr>
              <a:t>0.46 ppb</a:t>
            </a:r>
          </a:p>
        </p:txBody>
      </p:sp>
      <p:sp>
        <p:nvSpPr>
          <p:cNvPr id="49" name="Rectangle: Rounded Corners 48">
            <a:extLst>
              <a:ext uri="{FF2B5EF4-FFF2-40B4-BE49-F238E27FC236}">
                <a16:creationId xmlns:a16="http://schemas.microsoft.com/office/drawing/2014/main" id="{D1C8FB18-FEFF-4E52-8EA4-92B7D0E63C93}"/>
              </a:ext>
            </a:extLst>
          </p:cNvPr>
          <p:cNvSpPr/>
          <p:nvPr/>
        </p:nvSpPr>
        <p:spPr>
          <a:xfrm>
            <a:off x="9523601" y="3648388"/>
            <a:ext cx="1921616" cy="116323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b" anchorCtr="0"/>
          <a:lstStyle/>
          <a:p>
            <a:pPr algn="ctr"/>
            <a:r>
              <a:rPr lang="en-US" sz="2000" b="1" dirty="0">
                <a:solidFill>
                  <a:sysClr val="windowText" lastClr="000000"/>
                </a:solidFill>
              </a:rPr>
              <a:t>EPA lifetime exposure concentration</a:t>
            </a:r>
          </a:p>
        </p:txBody>
      </p:sp>
      <p:sp>
        <p:nvSpPr>
          <p:cNvPr id="46" name="Rectangle: Rounded Corners 45">
            <a:extLst>
              <a:ext uri="{FF2B5EF4-FFF2-40B4-BE49-F238E27FC236}">
                <a16:creationId xmlns:a16="http://schemas.microsoft.com/office/drawing/2014/main" id="{7BBE2918-8AD3-482C-84EF-6BF28F751619}"/>
              </a:ext>
            </a:extLst>
          </p:cNvPr>
          <p:cNvSpPr/>
          <p:nvPr/>
        </p:nvSpPr>
        <p:spPr>
          <a:xfrm>
            <a:off x="10043698" y="4777969"/>
            <a:ext cx="1021434" cy="57080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sz="2000" dirty="0">
                <a:solidFill>
                  <a:schemeClr val="tx1"/>
                </a:solidFill>
              </a:rPr>
              <a:t>35 ppb</a:t>
            </a:r>
          </a:p>
        </p:txBody>
      </p:sp>
      <p:sp>
        <p:nvSpPr>
          <p:cNvPr id="38" name="Rectangle: Rounded Corners 37">
            <a:extLst>
              <a:ext uri="{FF2B5EF4-FFF2-40B4-BE49-F238E27FC236}">
                <a16:creationId xmlns:a16="http://schemas.microsoft.com/office/drawing/2014/main" id="{63639D27-FADB-4FDF-9E24-5D4E11D9AE77}"/>
              </a:ext>
            </a:extLst>
          </p:cNvPr>
          <p:cNvSpPr/>
          <p:nvPr/>
        </p:nvSpPr>
        <p:spPr>
          <a:xfrm>
            <a:off x="10043698" y="5135885"/>
            <a:ext cx="1021434" cy="57080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sz="2000" dirty="0">
                <a:solidFill>
                  <a:schemeClr val="tx1"/>
                </a:solidFill>
              </a:rPr>
              <a:t>3.5 ppb</a:t>
            </a:r>
          </a:p>
        </p:txBody>
      </p:sp>
      <p:sp>
        <p:nvSpPr>
          <p:cNvPr id="42" name="Rectangle: Rounded Corners 41">
            <a:extLst>
              <a:ext uri="{FF2B5EF4-FFF2-40B4-BE49-F238E27FC236}">
                <a16:creationId xmlns:a16="http://schemas.microsoft.com/office/drawing/2014/main" id="{890FE46E-5A60-49FE-8F70-33EC37F1173E}"/>
              </a:ext>
            </a:extLst>
          </p:cNvPr>
          <p:cNvSpPr/>
          <p:nvPr/>
        </p:nvSpPr>
        <p:spPr>
          <a:xfrm>
            <a:off x="10039314" y="5481102"/>
            <a:ext cx="1021434" cy="57080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sz="2000" dirty="0">
                <a:solidFill>
                  <a:schemeClr val="tx1"/>
                </a:solidFill>
              </a:rPr>
              <a:t>0.35 ppb</a:t>
            </a:r>
          </a:p>
        </p:txBody>
      </p:sp>
      <p:pic>
        <p:nvPicPr>
          <p:cNvPr id="51" name="Picture 50" descr="Michigan Department of Health and Human Services Logo">
            <a:extLst>
              <a:ext uri="{FF2B5EF4-FFF2-40B4-BE49-F238E27FC236}">
                <a16:creationId xmlns:a16="http://schemas.microsoft.com/office/drawing/2014/main" id="{DA60F85A-4280-4A85-A839-E8C256C9666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21162" y="6015411"/>
            <a:ext cx="1368125" cy="686012"/>
          </a:xfrm>
          <a:prstGeom prst="rect">
            <a:avLst/>
          </a:prstGeom>
        </p:spPr>
      </p:pic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8C5EAA73-CA9C-4FDB-A73A-23CBBF75CB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5924252" y="5074029"/>
            <a:ext cx="382090" cy="0"/>
          </a:xfrm>
          <a:prstGeom prst="line">
            <a:avLst/>
          </a:prstGeom>
          <a:ln w="28575">
            <a:headEnd type="none" w="med" len="med"/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296DE3A9-D108-4828-BBB4-13D169BEA2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5907401" y="5779202"/>
            <a:ext cx="382090" cy="0"/>
          </a:xfrm>
          <a:prstGeom prst="line">
            <a:avLst/>
          </a:prstGeom>
          <a:ln w="28575">
            <a:headEnd type="none" w="med" len="med"/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631812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35" grpId="0" animBg="1"/>
      <p:bldP spid="16" grpId="0"/>
      <p:bldP spid="18" grpId="0"/>
      <p:bldP spid="19" grpId="0"/>
      <p:bldP spid="48" grpId="0"/>
      <p:bldP spid="34" grpId="0"/>
      <p:bldP spid="50" grpId="0"/>
      <p:bldP spid="47" grpId="0"/>
      <p:bldP spid="43" grpId="0"/>
      <p:bldP spid="39" grpId="0"/>
      <p:bldP spid="49" grpId="0"/>
      <p:bldP spid="46" grpId="0"/>
      <p:bldP spid="38" grpId="0"/>
      <p:bldP spid="4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E3F4F5-ADCA-4F92-B2BA-707B4E7796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219947" cy="1325563"/>
          </a:xfrm>
        </p:spPr>
        <p:txBody>
          <a:bodyPr/>
          <a:lstStyle/>
          <a:p>
            <a:r>
              <a:rPr lang="en-US" b="1" dirty="0">
                <a:solidFill>
                  <a:srgbClr val="002060"/>
                </a:solidFill>
              </a:rPr>
              <a:t>Exposure to low levels of 1,4-dioxane in drinking water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1A7677-EBB1-45F2-AD21-CF85BEA841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5825026" cy="4351338"/>
          </a:xfrm>
        </p:spPr>
        <p:txBody>
          <a:bodyPr>
            <a:normAutofit lnSpcReduction="10000"/>
          </a:bodyPr>
          <a:lstStyle/>
          <a:p>
            <a:r>
              <a:rPr lang="en-US" dirty="0"/>
              <a:t>Noncancer health effects</a:t>
            </a:r>
          </a:p>
          <a:p>
            <a:pPr lvl="1"/>
            <a:r>
              <a:rPr lang="en-US" dirty="0"/>
              <a:t>EPA noncarcinogenic screening level = 57 ppb</a:t>
            </a:r>
          </a:p>
          <a:p>
            <a:pPr lvl="1"/>
            <a:r>
              <a:rPr lang="en-US" dirty="0"/>
              <a:t>Threshold below which noncancer health effects are not expected</a:t>
            </a:r>
          </a:p>
          <a:p>
            <a:r>
              <a:rPr lang="en-US" dirty="0"/>
              <a:t>Cancer </a:t>
            </a:r>
          </a:p>
          <a:p>
            <a:pPr lvl="1"/>
            <a:r>
              <a:rPr lang="en-US" dirty="0"/>
              <a:t>No threshold, just lower levels of risk as exposure concentration decreases</a:t>
            </a:r>
          </a:p>
          <a:p>
            <a:r>
              <a:rPr lang="en-US" dirty="0"/>
              <a:t>Exposure below 7.2 ppb would pose a cancer risk of </a:t>
            </a:r>
            <a:r>
              <a:rPr lang="en-US" u="sng" dirty="0"/>
              <a:t>less than </a:t>
            </a:r>
            <a:r>
              <a:rPr lang="en-US" dirty="0"/>
              <a:t>1 in 100,000 </a:t>
            </a:r>
          </a:p>
          <a:p>
            <a:pPr lvl="1"/>
            <a:r>
              <a:rPr lang="en-US" dirty="0"/>
              <a:t>Not intended to represent actual risk to the community</a:t>
            </a:r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ACEC7F26-57DE-4261-A73A-B9A8B6DD690A}"/>
              </a:ext>
            </a:extLst>
          </p:cNvPr>
          <p:cNvSpPr/>
          <p:nvPr/>
        </p:nvSpPr>
        <p:spPr>
          <a:xfrm>
            <a:off x="6744132" y="5244150"/>
            <a:ext cx="1803396" cy="57080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sz="2000" dirty="0">
                <a:solidFill>
                  <a:schemeClr val="tx1"/>
                </a:solidFill>
              </a:rPr>
              <a:t>1 in 100,000</a:t>
            </a:r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02B97508-E6DE-4E70-97E6-56FEB6D36829}"/>
              </a:ext>
            </a:extLst>
          </p:cNvPr>
          <p:cNvSpPr/>
          <p:nvPr/>
        </p:nvSpPr>
        <p:spPr>
          <a:xfrm>
            <a:off x="6345220" y="5710014"/>
            <a:ext cx="2214184" cy="57080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sz="2000" dirty="0">
                <a:solidFill>
                  <a:schemeClr val="tx1"/>
                </a:solidFill>
              </a:rPr>
              <a:t>0.13 in 100,000 or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sz="2000" dirty="0">
                <a:solidFill>
                  <a:schemeClr val="tx1"/>
                </a:solidFill>
              </a:rPr>
              <a:t>1.3 in 1,000,000</a:t>
            </a:r>
          </a:p>
        </p:txBody>
      </p:sp>
      <p:sp>
        <p:nvSpPr>
          <p:cNvPr id="16" name="Down Arrow 3">
            <a:extLst>
              <a:ext uri="{FF2B5EF4-FFF2-40B4-BE49-F238E27FC236}">
                <a16:creationId xmlns:a16="http://schemas.microsoft.com/office/drawing/2014/main" id="{45A13BBF-3508-4B0C-8CED-57569BAA99CD}"/>
              </a:ext>
            </a:extLst>
          </p:cNvPr>
          <p:cNvSpPr/>
          <p:nvPr/>
        </p:nvSpPr>
        <p:spPr>
          <a:xfrm flipV="1">
            <a:off x="9105573" y="1043047"/>
            <a:ext cx="1045782" cy="5509461"/>
          </a:xfrm>
          <a:prstGeom prst="downArrow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91000">
                <a:schemeClr val="accent5">
                  <a:lumMod val="60000"/>
                  <a:lumOff val="40000"/>
                </a:schemeClr>
              </a:gs>
            </a:gsLst>
            <a:lin ang="5400000" scaled="1"/>
          </a:gra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>
            <a:scene3d>
              <a:camera prst="orthographicFront">
                <a:rot lat="0" lon="21299999" rev="21594000"/>
              </a:camera>
              <a:lightRig rig="threePt" dir="t"/>
            </a:scene3d>
          </a:bodyPr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1,4-Dioxane Drinking Water Concentration</a:t>
            </a:r>
          </a:p>
        </p:txBody>
      </p:sp>
      <p:sp>
        <p:nvSpPr>
          <p:cNvPr id="17" name="Down Arrow 3">
            <a:extLst>
              <a:ext uri="{FF2B5EF4-FFF2-40B4-BE49-F238E27FC236}">
                <a16:creationId xmlns:a16="http://schemas.microsoft.com/office/drawing/2014/main" id="{1BFFF955-5E13-4A33-AD52-3E4CDE8A0C9F}"/>
              </a:ext>
            </a:extLst>
          </p:cNvPr>
          <p:cNvSpPr/>
          <p:nvPr/>
        </p:nvSpPr>
        <p:spPr>
          <a:xfrm flipV="1">
            <a:off x="8591243" y="1043047"/>
            <a:ext cx="1045782" cy="5509461"/>
          </a:xfrm>
          <a:prstGeom prst="downArrow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91000">
                <a:schemeClr val="accent4">
                  <a:lumMod val="20000"/>
                  <a:lumOff val="80000"/>
                </a:schemeClr>
              </a:gs>
            </a:gsLst>
            <a:lin ang="5400000" scaled="1"/>
          </a:gra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>
            <a:scene3d>
              <a:camera prst="orthographicFront">
                <a:rot lat="0" lon="21299999" rev="21594000"/>
              </a:camera>
              <a:lightRig rig="threePt" dir="t"/>
            </a:scene3d>
          </a:bodyPr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Cancer Risk</a:t>
            </a: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801B0B65-2960-40B7-BF19-DB0B9C984E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H="1" flipV="1">
            <a:off x="9839613" y="5546805"/>
            <a:ext cx="182880" cy="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A90956E6-6E94-4A6F-8F72-5900C5BE05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H="1" flipV="1">
            <a:off x="9853833" y="5891149"/>
            <a:ext cx="182880" cy="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6E8F4D82-BA1A-4E76-B650-838CAE0C51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H="1">
            <a:off x="8560626" y="5546805"/>
            <a:ext cx="382090" cy="0"/>
          </a:xfrm>
          <a:prstGeom prst="line">
            <a:avLst/>
          </a:prstGeom>
          <a:ln w="28575">
            <a:headEnd type="none" w="med" len="med"/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1" name="Rectangle: Rounded Corners 20">
            <a:extLst>
              <a:ext uri="{FF2B5EF4-FFF2-40B4-BE49-F238E27FC236}">
                <a16:creationId xmlns:a16="http://schemas.microsoft.com/office/drawing/2014/main" id="{18AB12FD-BBB4-443C-B5F0-68BA1B1BEDD8}"/>
              </a:ext>
            </a:extLst>
          </p:cNvPr>
          <p:cNvSpPr/>
          <p:nvPr/>
        </p:nvSpPr>
        <p:spPr>
          <a:xfrm>
            <a:off x="10036713" y="5244150"/>
            <a:ext cx="1021434" cy="57080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sz="2000" dirty="0">
                <a:solidFill>
                  <a:schemeClr val="tx1"/>
                </a:solidFill>
              </a:rPr>
              <a:t>7.2 ppb</a:t>
            </a:r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B6A06A17-1A53-4B0F-BBF8-40BB28037A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H="1">
            <a:off x="8560626" y="5878450"/>
            <a:ext cx="382090" cy="0"/>
          </a:xfrm>
          <a:prstGeom prst="line">
            <a:avLst/>
          </a:prstGeom>
          <a:ln w="28575">
            <a:headEnd type="none" w="med" len="med"/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3" name="Rectangle: Rounded Corners 22">
            <a:extLst>
              <a:ext uri="{FF2B5EF4-FFF2-40B4-BE49-F238E27FC236}">
                <a16:creationId xmlns:a16="http://schemas.microsoft.com/office/drawing/2014/main" id="{694B6593-6316-424A-B2D1-8C6E2F7EE083}"/>
              </a:ext>
            </a:extLst>
          </p:cNvPr>
          <p:cNvSpPr/>
          <p:nvPr/>
        </p:nvSpPr>
        <p:spPr>
          <a:xfrm>
            <a:off x="10036713" y="5593050"/>
            <a:ext cx="1021434" cy="57080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sz="2000" dirty="0">
                <a:solidFill>
                  <a:schemeClr val="tx1"/>
                </a:solidFill>
              </a:rPr>
              <a:t>1 ppb</a:t>
            </a:r>
          </a:p>
        </p:txBody>
      </p:sp>
      <p:pic>
        <p:nvPicPr>
          <p:cNvPr id="8" name="Picture 7" descr="Michigan Department of Health and Human Services Logo">
            <a:extLst>
              <a:ext uri="{FF2B5EF4-FFF2-40B4-BE49-F238E27FC236}">
                <a16:creationId xmlns:a16="http://schemas.microsoft.com/office/drawing/2014/main" id="{0EB571B2-24CC-499A-8B5E-4CF509B0A99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21162" y="6015411"/>
            <a:ext cx="1368125" cy="6860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56993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  <p:bldP spid="16" grpId="0" animBg="1"/>
      <p:bldP spid="17" grpId="0" animBg="1"/>
      <p:bldP spid="21" grpId="0"/>
      <p:bldP spid="2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686D0E-A752-47D8-9F7B-2BB3839BB5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002060"/>
                </a:solidFill>
              </a:rPr>
              <a:t>Questions?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CC920E-67FE-4562-B75A-40DB55B993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Please feel free to contact us if you have any questions related to 1,4-dioxane and health.</a:t>
            </a:r>
          </a:p>
          <a:p>
            <a:pPr marL="0" indent="0">
              <a:buNone/>
            </a:pPr>
            <a:r>
              <a:rPr lang="en-US" sz="3200" dirty="0"/>
              <a:t>	MDHHS Division of Environmental Health (DEH)</a:t>
            </a:r>
          </a:p>
          <a:p>
            <a:pPr marL="0" indent="0">
              <a:buNone/>
            </a:pPr>
            <a:r>
              <a:rPr lang="en-US" sz="3200" dirty="0"/>
              <a:t>	1-800-648-6942</a:t>
            </a:r>
          </a:p>
        </p:txBody>
      </p:sp>
      <p:pic>
        <p:nvPicPr>
          <p:cNvPr id="4" name="Picture 3" descr="Michigan Department of Health and Human Services Logo">
            <a:extLst>
              <a:ext uri="{FF2B5EF4-FFF2-40B4-BE49-F238E27FC236}">
                <a16:creationId xmlns:a16="http://schemas.microsoft.com/office/drawing/2014/main" id="{A07D7E65-6709-4707-BDCF-66B2751FD6F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21162" y="6015411"/>
            <a:ext cx="1368125" cy="6860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15774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3B68A6703533A4C9CCD28847C1E4AC4" ma:contentTypeVersion="11" ma:contentTypeDescription="Create a new document." ma:contentTypeScope="" ma:versionID="de3fd5cdcd5bf191a838fb62e9a2e9ac">
  <xsd:schema xmlns:xsd="http://www.w3.org/2001/XMLSchema" xmlns:xs="http://www.w3.org/2001/XMLSchema" xmlns:p="http://schemas.microsoft.com/office/2006/metadata/properties" xmlns:ns3="d260607a-7a14-4c1c-b42c-f702923f8da7" xmlns:ns4="7ee60f89-f3fa-4e21-9de1-06ab196d1f95" targetNamespace="http://schemas.microsoft.com/office/2006/metadata/properties" ma:root="true" ma:fieldsID="6aed6949e60881e63c9cbe4fcee4f60d" ns3:_="" ns4:_="">
    <xsd:import namespace="d260607a-7a14-4c1c-b42c-f702923f8da7"/>
    <xsd:import namespace="7ee60f89-f3fa-4e21-9de1-06ab196d1f95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OCR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260607a-7a14-4c1c-b42c-f702923f8da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ee60f89-f3fa-4e21-9de1-06ab196d1f95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EA5517B-28F1-4D82-A5BD-856EDF94A10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F15379C-7744-498A-B588-17C8AFDAA5D9}">
  <ds:schemaRefs>
    <ds:schemaRef ds:uri="http://www.w3.org/XML/1998/namespace"/>
    <ds:schemaRef ds:uri="http://purl.org/dc/terms/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7ee60f89-f3fa-4e21-9de1-06ab196d1f95"/>
    <ds:schemaRef ds:uri="http://purl.org/dc/elements/1.1/"/>
    <ds:schemaRef ds:uri="d260607a-7a14-4c1c-b42c-f702923f8da7"/>
    <ds:schemaRef ds:uri="http://schemas.microsoft.com/office/2006/metadata/properties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0DED04BD-A33E-44C1-82C4-3DA0D50D44D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260607a-7a14-4c1c-b42c-f702923f8da7"/>
    <ds:schemaRef ds:uri="7ee60f89-f3fa-4e21-9de1-06ab196d1f9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21297</TotalTime>
  <Words>322</Words>
  <Application>Microsoft Office PowerPoint</Application>
  <PresentationFormat>Widescreen</PresentationFormat>
  <Paragraphs>64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Understanding the health risk from exposure to low levels of 1,4-dioxane in drinking water</vt:lpstr>
      <vt:lpstr>What are screening levels?</vt:lpstr>
      <vt:lpstr>1,4-Dioxane EGLE drinking water criteria</vt:lpstr>
      <vt:lpstr>Cancer risk</vt:lpstr>
      <vt:lpstr>Exposure to low levels of 1,4-dioxane in drinking water</vt:lpstr>
      <vt:lpstr>Questions?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Otsego Community Meeting Agenda</dc:title>
  <dc:creator>Farrell, William (DHHS)</dc:creator>
  <cp:lastModifiedBy>Bohr, Daniel (DHHS-Contractor)</cp:lastModifiedBy>
  <cp:revision>84</cp:revision>
  <cp:lastPrinted>2019-10-25T21:11:43Z</cp:lastPrinted>
  <dcterms:created xsi:type="dcterms:W3CDTF">2019-10-18T16:47:32Z</dcterms:created>
  <dcterms:modified xsi:type="dcterms:W3CDTF">2022-05-03T20:18:03Z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2f46dfe0-534f-4c95-815c-5b1af86b9823_Enabled">
    <vt:lpwstr>true</vt:lpwstr>
  </property>
  <property fmtid="{D5CDD505-2E9C-101B-9397-08002B2CF9AE}" pid="3" name="MSIP_Label_2f46dfe0-534f-4c95-815c-5b1af86b9823_SetDate">
    <vt:lpwstr>2022-01-16T20:45:50Z</vt:lpwstr>
  </property>
  <property fmtid="{D5CDD505-2E9C-101B-9397-08002B2CF9AE}" pid="4" name="MSIP_Label_2f46dfe0-534f-4c95-815c-5b1af86b9823_Method">
    <vt:lpwstr>Privileged</vt:lpwstr>
  </property>
  <property fmtid="{D5CDD505-2E9C-101B-9397-08002B2CF9AE}" pid="5" name="MSIP_Label_2f46dfe0-534f-4c95-815c-5b1af86b9823_Name">
    <vt:lpwstr>2f46dfe0-534f-4c95-815c-5b1af86b9823</vt:lpwstr>
  </property>
  <property fmtid="{D5CDD505-2E9C-101B-9397-08002B2CF9AE}" pid="6" name="MSIP_Label_2f46dfe0-534f-4c95-815c-5b1af86b9823_SiteId">
    <vt:lpwstr>d5fb7087-3777-42ad-966a-892ef47225d1</vt:lpwstr>
  </property>
  <property fmtid="{D5CDD505-2E9C-101B-9397-08002B2CF9AE}" pid="7" name="MSIP_Label_2f46dfe0-534f-4c95-815c-5b1af86b9823_ActionId">
    <vt:lpwstr>a462b17c-627a-4f79-b0fe-e3bb9023426a</vt:lpwstr>
  </property>
  <property fmtid="{D5CDD505-2E9C-101B-9397-08002B2CF9AE}" pid="8" name="MSIP_Label_2f46dfe0-534f-4c95-815c-5b1af86b9823_ContentBits">
    <vt:lpwstr>0</vt:lpwstr>
  </property>
  <property fmtid="{D5CDD505-2E9C-101B-9397-08002B2CF9AE}" pid="9" name="ContentTypeId">
    <vt:lpwstr>0x01010003B68A6703533A4C9CCD28847C1E4AC4</vt:lpwstr>
  </property>
</Properties>
</file>